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1" d="100"/>
          <a:sy n="91" d="100"/>
        </p:scale>
        <p:origin x="32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73413-F559-4224-8EF9-5DE2306330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FD9B680-15DC-4BB3-A658-854B73F22E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9B1B14E-56D7-4F0E-97D5-52DEBDC5F77D}"/>
              </a:ext>
            </a:extLst>
          </p:cNvPr>
          <p:cNvSpPr>
            <a:spLocks noGrp="1"/>
          </p:cNvSpPr>
          <p:nvPr>
            <p:ph type="dt" sz="half" idx="10"/>
          </p:nvPr>
        </p:nvSpPr>
        <p:spPr/>
        <p:txBody>
          <a:bodyPr/>
          <a:lstStyle/>
          <a:p>
            <a:fld id="{F712A1C7-4896-460B-9ACA-0B1D39FB3FBB}" type="datetimeFigureOut">
              <a:rPr lang="en-US" smtClean="0"/>
              <a:t>8/12/2019</a:t>
            </a:fld>
            <a:endParaRPr lang="en-US"/>
          </a:p>
        </p:txBody>
      </p:sp>
      <p:sp>
        <p:nvSpPr>
          <p:cNvPr id="5" name="Footer Placeholder 4">
            <a:extLst>
              <a:ext uri="{FF2B5EF4-FFF2-40B4-BE49-F238E27FC236}">
                <a16:creationId xmlns:a16="http://schemas.microsoft.com/office/drawing/2014/main" id="{66C0C362-BA8E-4B0D-AEC8-68C1DE207D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A03A98-6354-4A16-BDA4-0B837688D41D}"/>
              </a:ext>
            </a:extLst>
          </p:cNvPr>
          <p:cNvSpPr>
            <a:spLocks noGrp="1"/>
          </p:cNvSpPr>
          <p:nvPr>
            <p:ph type="sldNum" sz="quarter" idx="12"/>
          </p:nvPr>
        </p:nvSpPr>
        <p:spPr/>
        <p:txBody>
          <a:bodyPr/>
          <a:lstStyle/>
          <a:p>
            <a:fld id="{0D7D4474-9ED3-4A54-8C8B-88D6E33C8499}" type="slidenum">
              <a:rPr lang="en-US" smtClean="0"/>
              <a:t>‹#›</a:t>
            </a:fld>
            <a:endParaRPr lang="en-US"/>
          </a:p>
        </p:txBody>
      </p:sp>
    </p:spTree>
    <p:extLst>
      <p:ext uri="{BB962C8B-B14F-4D97-AF65-F5344CB8AC3E}">
        <p14:creationId xmlns:p14="http://schemas.microsoft.com/office/powerpoint/2010/main" val="1371648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A84D6-3237-4E1A-B9C0-6B6989EA92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076C9E-DF42-40AC-8B03-91A90F1E44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750BE1-41C0-483E-9A21-FCBA6B547FE3}"/>
              </a:ext>
            </a:extLst>
          </p:cNvPr>
          <p:cNvSpPr>
            <a:spLocks noGrp="1"/>
          </p:cNvSpPr>
          <p:nvPr>
            <p:ph type="dt" sz="half" idx="10"/>
          </p:nvPr>
        </p:nvSpPr>
        <p:spPr/>
        <p:txBody>
          <a:bodyPr/>
          <a:lstStyle/>
          <a:p>
            <a:fld id="{F712A1C7-4896-460B-9ACA-0B1D39FB3FBB}" type="datetimeFigureOut">
              <a:rPr lang="en-US" smtClean="0"/>
              <a:t>8/12/2019</a:t>
            </a:fld>
            <a:endParaRPr lang="en-US"/>
          </a:p>
        </p:txBody>
      </p:sp>
      <p:sp>
        <p:nvSpPr>
          <p:cNvPr id="5" name="Footer Placeholder 4">
            <a:extLst>
              <a:ext uri="{FF2B5EF4-FFF2-40B4-BE49-F238E27FC236}">
                <a16:creationId xmlns:a16="http://schemas.microsoft.com/office/drawing/2014/main" id="{E8E878FC-79F6-47FF-87C0-F5BE385177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71B1F3-971B-4C4E-A8A9-15B04C8DA61D}"/>
              </a:ext>
            </a:extLst>
          </p:cNvPr>
          <p:cNvSpPr>
            <a:spLocks noGrp="1"/>
          </p:cNvSpPr>
          <p:nvPr>
            <p:ph type="sldNum" sz="quarter" idx="12"/>
          </p:nvPr>
        </p:nvSpPr>
        <p:spPr/>
        <p:txBody>
          <a:bodyPr/>
          <a:lstStyle/>
          <a:p>
            <a:fld id="{0D7D4474-9ED3-4A54-8C8B-88D6E33C8499}" type="slidenum">
              <a:rPr lang="en-US" smtClean="0"/>
              <a:t>‹#›</a:t>
            </a:fld>
            <a:endParaRPr lang="en-US"/>
          </a:p>
        </p:txBody>
      </p:sp>
    </p:spTree>
    <p:extLst>
      <p:ext uri="{BB962C8B-B14F-4D97-AF65-F5344CB8AC3E}">
        <p14:creationId xmlns:p14="http://schemas.microsoft.com/office/powerpoint/2010/main" val="42826066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DD1476-5497-4F6D-B5F3-C9B940B9947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248B89-5EAA-4C59-9F91-795E7B9440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066CA5-CDB3-40E6-A984-613FDED095E0}"/>
              </a:ext>
            </a:extLst>
          </p:cNvPr>
          <p:cNvSpPr>
            <a:spLocks noGrp="1"/>
          </p:cNvSpPr>
          <p:nvPr>
            <p:ph type="dt" sz="half" idx="10"/>
          </p:nvPr>
        </p:nvSpPr>
        <p:spPr/>
        <p:txBody>
          <a:bodyPr/>
          <a:lstStyle/>
          <a:p>
            <a:fld id="{F712A1C7-4896-460B-9ACA-0B1D39FB3FBB}" type="datetimeFigureOut">
              <a:rPr lang="en-US" smtClean="0"/>
              <a:t>8/12/2019</a:t>
            </a:fld>
            <a:endParaRPr lang="en-US"/>
          </a:p>
        </p:txBody>
      </p:sp>
      <p:sp>
        <p:nvSpPr>
          <p:cNvPr id="5" name="Footer Placeholder 4">
            <a:extLst>
              <a:ext uri="{FF2B5EF4-FFF2-40B4-BE49-F238E27FC236}">
                <a16:creationId xmlns:a16="http://schemas.microsoft.com/office/drawing/2014/main" id="{2CB9F208-B9DD-4746-B82B-1C24BDCD0A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945EBB-2CD0-4053-99F1-42E3C916838B}"/>
              </a:ext>
            </a:extLst>
          </p:cNvPr>
          <p:cNvSpPr>
            <a:spLocks noGrp="1"/>
          </p:cNvSpPr>
          <p:nvPr>
            <p:ph type="sldNum" sz="quarter" idx="12"/>
          </p:nvPr>
        </p:nvSpPr>
        <p:spPr/>
        <p:txBody>
          <a:bodyPr/>
          <a:lstStyle/>
          <a:p>
            <a:fld id="{0D7D4474-9ED3-4A54-8C8B-88D6E33C8499}" type="slidenum">
              <a:rPr lang="en-US" smtClean="0"/>
              <a:t>‹#›</a:t>
            </a:fld>
            <a:endParaRPr lang="en-US"/>
          </a:p>
        </p:txBody>
      </p:sp>
    </p:spTree>
    <p:extLst>
      <p:ext uri="{BB962C8B-B14F-4D97-AF65-F5344CB8AC3E}">
        <p14:creationId xmlns:p14="http://schemas.microsoft.com/office/powerpoint/2010/main" val="19097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42DA8-FCDE-4FAE-9A96-20D1563362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CE6DB2-2D75-44CA-8C34-7359716791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34821E-C17F-4541-BC69-32694BF768F0}"/>
              </a:ext>
            </a:extLst>
          </p:cNvPr>
          <p:cNvSpPr>
            <a:spLocks noGrp="1"/>
          </p:cNvSpPr>
          <p:nvPr>
            <p:ph type="dt" sz="half" idx="10"/>
          </p:nvPr>
        </p:nvSpPr>
        <p:spPr/>
        <p:txBody>
          <a:bodyPr/>
          <a:lstStyle/>
          <a:p>
            <a:fld id="{F712A1C7-4896-460B-9ACA-0B1D39FB3FBB}" type="datetimeFigureOut">
              <a:rPr lang="en-US" smtClean="0"/>
              <a:t>8/12/2019</a:t>
            </a:fld>
            <a:endParaRPr lang="en-US"/>
          </a:p>
        </p:txBody>
      </p:sp>
      <p:sp>
        <p:nvSpPr>
          <p:cNvPr id="5" name="Footer Placeholder 4">
            <a:extLst>
              <a:ext uri="{FF2B5EF4-FFF2-40B4-BE49-F238E27FC236}">
                <a16:creationId xmlns:a16="http://schemas.microsoft.com/office/drawing/2014/main" id="{BE46E760-2E1B-47EF-B252-7EDDCB35D8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C7A4C3-38E9-467D-98C6-497179738FD2}"/>
              </a:ext>
            </a:extLst>
          </p:cNvPr>
          <p:cNvSpPr>
            <a:spLocks noGrp="1"/>
          </p:cNvSpPr>
          <p:nvPr>
            <p:ph type="sldNum" sz="quarter" idx="12"/>
          </p:nvPr>
        </p:nvSpPr>
        <p:spPr/>
        <p:txBody>
          <a:bodyPr/>
          <a:lstStyle/>
          <a:p>
            <a:fld id="{0D7D4474-9ED3-4A54-8C8B-88D6E33C8499}" type="slidenum">
              <a:rPr lang="en-US" smtClean="0"/>
              <a:t>‹#›</a:t>
            </a:fld>
            <a:endParaRPr lang="en-US"/>
          </a:p>
        </p:txBody>
      </p:sp>
    </p:spTree>
    <p:extLst>
      <p:ext uri="{BB962C8B-B14F-4D97-AF65-F5344CB8AC3E}">
        <p14:creationId xmlns:p14="http://schemas.microsoft.com/office/powerpoint/2010/main" val="1370205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2D7AA-32CC-4E0A-B649-9A6E3AE941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CB7D9DF-6620-4015-920F-23AA6ACA3B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075EF63-60A5-4D20-B5E0-AD6078AACF76}"/>
              </a:ext>
            </a:extLst>
          </p:cNvPr>
          <p:cNvSpPr>
            <a:spLocks noGrp="1"/>
          </p:cNvSpPr>
          <p:nvPr>
            <p:ph type="dt" sz="half" idx="10"/>
          </p:nvPr>
        </p:nvSpPr>
        <p:spPr/>
        <p:txBody>
          <a:bodyPr/>
          <a:lstStyle/>
          <a:p>
            <a:fld id="{F712A1C7-4896-460B-9ACA-0B1D39FB3FBB}" type="datetimeFigureOut">
              <a:rPr lang="en-US" smtClean="0"/>
              <a:t>8/12/2019</a:t>
            </a:fld>
            <a:endParaRPr lang="en-US"/>
          </a:p>
        </p:txBody>
      </p:sp>
      <p:sp>
        <p:nvSpPr>
          <p:cNvPr id="5" name="Footer Placeholder 4">
            <a:extLst>
              <a:ext uri="{FF2B5EF4-FFF2-40B4-BE49-F238E27FC236}">
                <a16:creationId xmlns:a16="http://schemas.microsoft.com/office/drawing/2014/main" id="{4E768DDE-54EC-470B-B9A1-82C87C4A64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B68415-E4E6-40B2-A1AC-4C730CD6494B}"/>
              </a:ext>
            </a:extLst>
          </p:cNvPr>
          <p:cNvSpPr>
            <a:spLocks noGrp="1"/>
          </p:cNvSpPr>
          <p:nvPr>
            <p:ph type="sldNum" sz="quarter" idx="12"/>
          </p:nvPr>
        </p:nvSpPr>
        <p:spPr/>
        <p:txBody>
          <a:bodyPr/>
          <a:lstStyle/>
          <a:p>
            <a:fld id="{0D7D4474-9ED3-4A54-8C8B-88D6E33C8499}" type="slidenum">
              <a:rPr lang="en-US" smtClean="0"/>
              <a:t>‹#›</a:t>
            </a:fld>
            <a:endParaRPr lang="en-US"/>
          </a:p>
        </p:txBody>
      </p:sp>
    </p:spTree>
    <p:extLst>
      <p:ext uri="{BB962C8B-B14F-4D97-AF65-F5344CB8AC3E}">
        <p14:creationId xmlns:p14="http://schemas.microsoft.com/office/powerpoint/2010/main" val="1735888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41AB8-07D4-4102-9ADA-8DE7C20488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6B1832-A5CA-46E4-868E-63F1D4F60A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AB760A8-95C6-4E17-A33B-5BF7C7C8C7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A7388D7-81AF-4C5F-8A35-16CCE2FEA623}"/>
              </a:ext>
            </a:extLst>
          </p:cNvPr>
          <p:cNvSpPr>
            <a:spLocks noGrp="1"/>
          </p:cNvSpPr>
          <p:nvPr>
            <p:ph type="dt" sz="half" idx="10"/>
          </p:nvPr>
        </p:nvSpPr>
        <p:spPr/>
        <p:txBody>
          <a:bodyPr/>
          <a:lstStyle/>
          <a:p>
            <a:fld id="{F712A1C7-4896-460B-9ACA-0B1D39FB3FBB}" type="datetimeFigureOut">
              <a:rPr lang="en-US" smtClean="0"/>
              <a:t>8/12/2019</a:t>
            </a:fld>
            <a:endParaRPr lang="en-US"/>
          </a:p>
        </p:txBody>
      </p:sp>
      <p:sp>
        <p:nvSpPr>
          <p:cNvPr id="6" name="Footer Placeholder 5">
            <a:extLst>
              <a:ext uri="{FF2B5EF4-FFF2-40B4-BE49-F238E27FC236}">
                <a16:creationId xmlns:a16="http://schemas.microsoft.com/office/drawing/2014/main" id="{277C3822-9967-44A8-8C4B-D308BDA54D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1D92E5-827B-4EA6-AE95-D069E9385F79}"/>
              </a:ext>
            </a:extLst>
          </p:cNvPr>
          <p:cNvSpPr>
            <a:spLocks noGrp="1"/>
          </p:cNvSpPr>
          <p:nvPr>
            <p:ph type="sldNum" sz="quarter" idx="12"/>
          </p:nvPr>
        </p:nvSpPr>
        <p:spPr/>
        <p:txBody>
          <a:bodyPr/>
          <a:lstStyle/>
          <a:p>
            <a:fld id="{0D7D4474-9ED3-4A54-8C8B-88D6E33C8499}" type="slidenum">
              <a:rPr lang="en-US" smtClean="0"/>
              <a:t>‹#›</a:t>
            </a:fld>
            <a:endParaRPr lang="en-US"/>
          </a:p>
        </p:txBody>
      </p:sp>
    </p:spTree>
    <p:extLst>
      <p:ext uri="{BB962C8B-B14F-4D97-AF65-F5344CB8AC3E}">
        <p14:creationId xmlns:p14="http://schemas.microsoft.com/office/powerpoint/2010/main" val="2950005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AB264-C44C-48DA-92EE-FC7998ACEC0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A0D0B8A-F249-4300-9AA1-103C31EFA6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8786F4-990F-40AB-A78F-18A4D2BC6A5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3AD46F-697E-4724-9BDC-DA69A46E35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4DC181-24ED-4F7F-9138-286A56D075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1AD3B86-4A86-4C45-AE69-AF4ACCE2E5E9}"/>
              </a:ext>
            </a:extLst>
          </p:cNvPr>
          <p:cNvSpPr>
            <a:spLocks noGrp="1"/>
          </p:cNvSpPr>
          <p:nvPr>
            <p:ph type="dt" sz="half" idx="10"/>
          </p:nvPr>
        </p:nvSpPr>
        <p:spPr/>
        <p:txBody>
          <a:bodyPr/>
          <a:lstStyle/>
          <a:p>
            <a:fld id="{F712A1C7-4896-460B-9ACA-0B1D39FB3FBB}" type="datetimeFigureOut">
              <a:rPr lang="en-US" smtClean="0"/>
              <a:t>8/12/2019</a:t>
            </a:fld>
            <a:endParaRPr lang="en-US"/>
          </a:p>
        </p:txBody>
      </p:sp>
      <p:sp>
        <p:nvSpPr>
          <p:cNvPr id="8" name="Footer Placeholder 7">
            <a:extLst>
              <a:ext uri="{FF2B5EF4-FFF2-40B4-BE49-F238E27FC236}">
                <a16:creationId xmlns:a16="http://schemas.microsoft.com/office/drawing/2014/main" id="{65E9891A-AAFD-4730-885F-47E73D628F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DB39BB-5046-4C1C-A691-A1A634E239BE}"/>
              </a:ext>
            </a:extLst>
          </p:cNvPr>
          <p:cNvSpPr>
            <a:spLocks noGrp="1"/>
          </p:cNvSpPr>
          <p:nvPr>
            <p:ph type="sldNum" sz="quarter" idx="12"/>
          </p:nvPr>
        </p:nvSpPr>
        <p:spPr/>
        <p:txBody>
          <a:bodyPr/>
          <a:lstStyle/>
          <a:p>
            <a:fld id="{0D7D4474-9ED3-4A54-8C8B-88D6E33C8499}" type="slidenum">
              <a:rPr lang="en-US" smtClean="0"/>
              <a:t>‹#›</a:t>
            </a:fld>
            <a:endParaRPr lang="en-US"/>
          </a:p>
        </p:txBody>
      </p:sp>
    </p:spTree>
    <p:extLst>
      <p:ext uri="{BB962C8B-B14F-4D97-AF65-F5344CB8AC3E}">
        <p14:creationId xmlns:p14="http://schemas.microsoft.com/office/powerpoint/2010/main" val="2030234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A1098-1DEA-45AA-BC06-62B1152B246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682E875-C1F6-4670-8E17-D3CEAAA28448}"/>
              </a:ext>
            </a:extLst>
          </p:cNvPr>
          <p:cNvSpPr>
            <a:spLocks noGrp="1"/>
          </p:cNvSpPr>
          <p:nvPr>
            <p:ph type="dt" sz="half" idx="10"/>
          </p:nvPr>
        </p:nvSpPr>
        <p:spPr/>
        <p:txBody>
          <a:bodyPr/>
          <a:lstStyle/>
          <a:p>
            <a:fld id="{F712A1C7-4896-460B-9ACA-0B1D39FB3FBB}" type="datetimeFigureOut">
              <a:rPr lang="en-US" smtClean="0"/>
              <a:t>8/12/2019</a:t>
            </a:fld>
            <a:endParaRPr lang="en-US"/>
          </a:p>
        </p:txBody>
      </p:sp>
      <p:sp>
        <p:nvSpPr>
          <p:cNvPr id="4" name="Footer Placeholder 3">
            <a:extLst>
              <a:ext uri="{FF2B5EF4-FFF2-40B4-BE49-F238E27FC236}">
                <a16:creationId xmlns:a16="http://schemas.microsoft.com/office/drawing/2014/main" id="{98B7E9E9-CA8E-446B-9903-8ECFCD341C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B9EA427-A018-4941-B7B4-0097F0E50F8A}"/>
              </a:ext>
            </a:extLst>
          </p:cNvPr>
          <p:cNvSpPr>
            <a:spLocks noGrp="1"/>
          </p:cNvSpPr>
          <p:nvPr>
            <p:ph type="sldNum" sz="quarter" idx="12"/>
          </p:nvPr>
        </p:nvSpPr>
        <p:spPr/>
        <p:txBody>
          <a:bodyPr/>
          <a:lstStyle/>
          <a:p>
            <a:fld id="{0D7D4474-9ED3-4A54-8C8B-88D6E33C8499}" type="slidenum">
              <a:rPr lang="en-US" smtClean="0"/>
              <a:t>‹#›</a:t>
            </a:fld>
            <a:endParaRPr lang="en-US"/>
          </a:p>
        </p:txBody>
      </p:sp>
    </p:spTree>
    <p:extLst>
      <p:ext uri="{BB962C8B-B14F-4D97-AF65-F5344CB8AC3E}">
        <p14:creationId xmlns:p14="http://schemas.microsoft.com/office/powerpoint/2010/main" val="4163431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97CFC8-08A5-40F6-91D0-1201680F389F}"/>
              </a:ext>
            </a:extLst>
          </p:cNvPr>
          <p:cNvSpPr>
            <a:spLocks noGrp="1"/>
          </p:cNvSpPr>
          <p:nvPr>
            <p:ph type="dt" sz="half" idx="10"/>
          </p:nvPr>
        </p:nvSpPr>
        <p:spPr/>
        <p:txBody>
          <a:bodyPr/>
          <a:lstStyle/>
          <a:p>
            <a:fld id="{F712A1C7-4896-460B-9ACA-0B1D39FB3FBB}" type="datetimeFigureOut">
              <a:rPr lang="en-US" smtClean="0"/>
              <a:t>8/12/2019</a:t>
            </a:fld>
            <a:endParaRPr lang="en-US"/>
          </a:p>
        </p:txBody>
      </p:sp>
      <p:sp>
        <p:nvSpPr>
          <p:cNvPr id="3" name="Footer Placeholder 2">
            <a:extLst>
              <a:ext uri="{FF2B5EF4-FFF2-40B4-BE49-F238E27FC236}">
                <a16:creationId xmlns:a16="http://schemas.microsoft.com/office/drawing/2014/main" id="{71043CDC-8C5F-4C4E-B47B-3E0CD523A15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1AD843-69D0-43C2-9FA0-6830BF8BD34D}"/>
              </a:ext>
            </a:extLst>
          </p:cNvPr>
          <p:cNvSpPr>
            <a:spLocks noGrp="1"/>
          </p:cNvSpPr>
          <p:nvPr>
            <p:ph type="sldNum" sz="quarter" idx="12"/>
          </p:nvPr>
        </p:nvSpPr>
        <p:spPr/>
        <p:txBody>
          <a:bodyPr/>
          <a:lstStyle/>
          <a:p>
            <a:fld id="{0D7D4474-9ED3-4A54-8C8B-88D6E33C8499}" type="slidenum">
              <a:rPr lang="en-US" smtClean="0"/>
              <a:t>‹#›</a:t>
            </a:fld>
            <a:endParaRPr lang="en-US"/>
          </a:p>
        </p:txBody>
      </p:sp>
    </p:spTree>
    <p:extLst>
      <p:ext uri="{BB962C8B-B14F-4D97-AF65-F5344CB8AC3E}">
        <p14:creationId xmlns:p14="http://schemas.microsoft.com/office/powerpoint/2010/main" val="2109403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4E41A-B676-46D9-A204-9D8630B819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0148481-E6D2-4068-A1B6-BE647E1544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1A9296-959F-452B-8B6A-B9E1B2B400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21A8607-E702-4DE8-A46D-7FDE721A4A97}"/>
              </a:ext>
            </a:extLst>
          </p:cNvPr>
          <p:cNvSpPr>
            <a:spLocks noGrp="1"/>
          </p:cNvSpPr>
          <p:nvPr>
            <p:ph type="dt" sz="half" idx="10"/>
          </p:nvPr>
        </p:nvSpPr>
        <p:spPr/>
        <p:txBody>
          <a:bodyPr/>
          <a:lstStyle/>
          <a:p>
            <a:fld id="{F712A1C7-4896-460B-9ACA-0B1D39FB3FBB}" type="datetimeFigureOut">
              <a:rPr lang="en-US" smtClean="0"/>
              <a:t>8/12/2019</a:t>
            </a:fld>
            <a:endParaRPr lang="en-US"/>
          </a:p>
        </p:txBody>
      </p:sp>
      <p:sp>
        <p:nvSpPr>
          <p:cNvPr id="6" name="Footer Placeholder 5">
            <a:extLst>
              <a:ext uri="{FF2B5EF4-FFF2-40B4-BE49-F238E27FC236}">
                <a16:creationId xmlns:a16="http://schemas.microsoft.com/office/drawing/2014/main" id="{BAA45D01-8BD4-4660-B0C5-4C37416583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5C0CDF-A9BB-4291-9084-DD95CB6519F0}"/>
              </a:ext>
            </a:extLst>
          </p:cNvPr>
          <p:cNvSpPr>
            <a:spLocks noGrp="1"/>
          </p:cNvSpPr>
          <p:nvPr>
            <p:ph type="sldNum" sz="quarter" idx="12"/>
          </p:nvPr>
        </p:nvSpPr>
        <p:spPr/>
        <p:txBody>
          <a:bodyPr/>
          <a:lstStyle/>
          <a:p>
            <a:fld id="{0D7D4474-9ED3-4A54-8C8B-88D6E33C8499}" type="slidenum">
              <a:rPr lang="en-US" smtClean="0"/>
              <a:t>‹#›</a:t>
            </a:fld>
            <a:endParaRPr lang="en-US"/>
          </a:p>
        </p:txBody>
      </p:sp>
    </p:spTree>
    <p:extLst>
      <p:ext uri="{BB962C8B-B14F-4D97-AF65-F5344CB8AC3E}">
        <p14:creationId xmlns:p14="http://schemas.microsoft.com/office/powerpoint/2010/main" val="439937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B2D0-939B-4847-A071-D890D4A961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F56575D-4248-42C7-89D1-EF8542867F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253D03F-15F9-44A4-8B34-AF5CC1D56A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18560F-17A1-4E67-98B8-719CDA48EA23}"/>
              </a:ext>
            </a:extLst>
          </p:cNvPr>
          <p:cNvSpPr>
            <a:spLocks noGrp="1"/>
          </p:cNvSpPr>
          <p:nvPr>
            <p:ph type="dt" sz="half" idx="10"/>
          </p:nvPr>
        </p:nvSpPr>
        <p:spPr/>
        <p:txBody>
          <a:bodyPr/>
          <a:lstStyle/>
          <a:p>
            <a:fld id="{F712A1C7-4896-460B-9ACA-0B1D39FB3FBB}" type="datetimeFigureOut">
              <a:rPr lang="en-US" smtClean="0"/>
              <a:t>8/12/2019</a:t>
            </a:fld>
            <a:endParaRPr lang="en-US"/>
          </a:p>
        </p:txBody>
      </p:sp>
      <p:sp>
        <p:nvSpPr>
          <p:cNvPr id="6" name="Footer Placeholder 5">
            <a:extLst>
              <a:ext uri="{FF2B5EF4-FFF2-40B4-BE49-F238E27FC236}">
                <a16:creationId xmlns:a16="http://schemas.microsoft.com/office/drawing/2014/main" id="{F45374D6-108B-4978-B916-16B76F4BD0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154FA0-BC5D-4F20-B859-B9C861F2B04A}"/>
              </a:ext>
            </a:extLst>
          </p:cNvPr>
          <p:cNvSpPr>
            <a:spLocks noGrp="1"/>
          </p:cNvSpPr>
          <p:nvPr>
            <p:ph type="sldNum" sz="quarter" idx="12"/>
          </p:nvPr>
        </p:nvSpPr>
        <p:spPr/>
        <p:txBody>
          <a:bodyPr/>
          <a:lstStyle/>
          <a:p>
            <a:fld id="{0D7D4474-9ED3-4A54-8C8B-88D6E33C8499}" type="slidenum">
              <a:rPr lang="en-US" smtClean="0"/>
              <a:t>‹#›</a:t>
            </a:fld>
            <a:endParaRPr lang="en-US"/>
          </a:p>
        </p:txBody>
      </p:sp>
    </p:spTree>
    <p:extLst>
      <p:ext uri="{BB962C8B-B14F-4D97-AF65-F5344CB8AC3E}">
        <p14:creationId xmlns:p14="http://schemas.microsoft.com/office/powerpoint/2010/main" val="3314377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5BC1AD-6361-4CF9-B557-3973E85F03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79CB3E-9F2D-4BA1-8623-B40F853488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E3E8A6-B35E-4013-83C9-D81B442B18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12A1C7-4896-460B-9ACA-0B1D39FB3FBB}" type="datetimeFigureOut">
              <a:rPr lang="en-US" smtClean="0"/>
              <a:t>8/12/2019</a:t>
            </a:fld>
            <a:endParaRPr lang="en-US"/>
          </a:p>
        </p:txBody>
      </p:sp>
      <p:sp>
        <p:nvSpPr>
          <p:cNvPr id="5" name="Footer Placeholder 4">
            <a:extLst>
              <a:ext uri="{FF2B5EF4-FFF2-40B4-BE49-F238E27FC236}">
                <a16:creationId xmlns:a16="http://schemas.microsoft.com/office/drawing/2014/main" id="{4B0E8F4E-BDA5-41F6-99E4-2251843D23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08C699D-2F9A-4355-AE63-E4CC8C7BA1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7D4474-9ED3-4A54-8C8B-88D6E33C8499}" type="slidenum">
              <a:rPr lang="en-US" smtClean="0"/>
              <a:t>‹#›</a:t>
            </a:fld>
            <a:endParaRPr lang="en-US"/>
          </a:p>
        </p:txBody>
      </p:sp>
    </p:spTree>
    <p:extLst>
      <p:ext uri="{BB962C8B-B14F-4D97-AF65-F5344CB8AC3E}">
        <p14:creationId xmlns:p14="http://schemas.microsoft.com/office/powerpoint/2010/main" val="5567653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ataplatform.cloud.ibm.com/data/jupyter2/runtimeenv2/v1/wdpx/service/notebook/conda2py36f04ef64e899145588a8f579e06f82cac/dsxjpy/0rZPQpfE0UhIhUtzWLDBjw:oiwbXvljuXTr_WWlMmvTtxxLsybg85TeOwqCkWY0H1JefrKqtIhbe28TFXUudscYWPOB6QA/container/notebooks/f0387534-938a-48e9-99a9-dc73c3abf0e1?api=v2&amp;project=f04ef64e-8991-4558-8a8f-579e06f82cac#Using-these-data-types,-a-specific-type-of-restaurant-will-be-proposed-for-this-neighborhoo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064E5-FE3A-47EB-8E65-63F309B2F29F}"/>
              </a:ext>
            </a:extLst>
          </p:cNvPr>
          <p:cNvSpPr>
            <a:spLocks noGrp="1"/>
          </p:cNvSpPr>
          <p:nvPr>
            <p:ph type="ctrTitle"/>
          </p:nvPr>
        </p:nvSpPr>
        <p:spPr/>
        <p:txBody>
          <a:bodyPr/>
          <a:lstStyle/>
          <a:p>
            <a:r>
              <a:rPr lang="en-US" dirty="0"/>
              <a:t>Coursera Capstone</a:t>
            </a:r>
          </a:p>
        </p:txBody>
      </p:sp>
      <p:sp>
        <p:nvSpPr>
          <p:cNvPr id="3" name="Subtitle 2">
            <a:extLst>
              <a:ext uri="{FF2B5EF4-FFF2-40B4-BE49-F238E27FC236}">
                <a16:creationId xmlns:a16="http://schemas.microsoft.com/office/drawing/2014/main" id="{9DBC4EC3-9483-45AB-8DAE-70CA216372CD}"/>
              </a:ext>
            </a:extLst>
          </p:cNvPr>
          <p:cNvSpPr>
            <a:spLocks noGrp="1"/>
          </p:cNvSpPr>
          <p:nvPr>
            <p:ph type="subTitle" idx="1"/>
          </p:nvPr>
        </p:nvSpPr>
        <p:spPr/>
        <p:txBody>
          <a:bodyPr/>
          <a:lstStyle/>
          <a:p>
            <a:r>
              <a:rPr lang="en-US" dirty="0"/>
              <a:t>Data Science Project</a:t>
            </a:r>
          </a:p>
        </p:txBody>
      </p:sp>
    </p:spTree>
    <p:extLst>
      <p:ext uri="{BB962C8B-B14F-4D97-AF65-F5344CB8AC3E}">
        <p14:creationId xmlns:p14="http://schemas.microsoft.com/office/powerpoint/2010/main" val="27773387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C5BE3-20B3-4D27-8FE1-40396CD18C91}"/>
              </a:ext>
            </a:extLst>
          </p:cNvPr>
          <p:cNvSpPr>
            <a:spLocks noGrp="1"/>
          </p:cNvSpPr>
          <p:nvPr>
            <p:ph type="title"/>
          </p:nvPr>
        </p:nvSpPr>
        <p:spPr/>
        <p:txBody>
          <a:bodyPr/>
          <a:lstStyle/>
          <a:p>
            <a:pPr algn="ctr"/>
            <a:r>
              <a:rPr lang="en-US" b="1" dirty="0"/>
              <a:t>Conclusion</a:t>
            </a:r>
            <a:endParaRPr lang="en-US" dirty="0"/>
          </a:p>
        </p:txBody>
      </p:sp>
      <p:sp>
        <p:nvSpPr>
          <p:cNvPr id="3" name="Content Placeholder 2">
            <a:extLst>
              <a:ext uri="{FF2B5EF4-FFF2-40B4-BE49-F238E27FC236}">
                <a16:creationId xmlns:a16="http://schemas.microsoft.com/office/drawing/2014/main" id="{A0DE85A7-BAF9-4F9C-827A-3CD841980478}"/>
              </a:ext>
            </a:extLst>
          </p:cNvPr>
          <p:cNvSpPr>
            <a:spLocks noGrp="1"/>
          </p:cNvSpPr>
          <p:nvPr>
            <p:ph idx="1"/>
          </p:nvPr>
        </p:nvSpPr>
        <p:spPr/>
        <p:txBody>
          <a:bodyPr/>
          <a:lstStyle/>
          <a:p>
            <a:r>
              <a:rPr lang="en-US" b="1" dirty="0"/>
              <a:t>As a beginning learner in Data Science and Python, this was a very fun and challenging project. </a:t>
            </a:r>
          </a:p>
          <a:p>
            <a:r>
              <a:rPr lang="en-US" b="1" dirty="0"/>
              <a:t>This project showed the power of Data Science and how it can be applied to real world business analytics. </a:t>
            </a:r>
          </a:p>
          <a:p>
            <a:r>
              <a:rPr lang="en-US" b="1" dirty="0"/>
              <a:t>The ability to pull crowdsourced information from Foursquare, or any other provider, is providing businesses with outstanding tools to grow.</a:t>
            </a:r>
          </a:p>
          <a:p>
            <a:endParaRPr lang="en-US" dirty="0"/>
          </a:p>
        </p:txBody>
      </p:sp>
    </p:spTree>
    <p:extLst>
      <p:ext uri="{BB962C8B-B14F-4D97-AF65-F5344CB8AC3E}">
        <p14:creationId xmlns:p14="http://schemas.microsoft.com/office/powerpoint/2010/main" val="844652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3ADA3-CE07-490F-8B18-F39AFD1B58A0}"/>
              </a:ext>
            </a:extLst>
          </p:cNvPr>
          <p:cNvSpPr>
            <a:spLocks noGrp="1"/>
          </p:cNvSpPr>
          <p:nvPr>
            <p:ph type="title"/>
          </p:nvPr>
        </p:nvSpPr>
        <p:spPr/>
        <p:txBody>
          <a:bodyPr/>
          <a:lstStyle/>
          <a:p>
            <a:pPr algn="ctr"/>
            <a:r>
              <a:rPr lang="en-US" b="1" dirty="0"/>
              <a:t>Introduction/Business Problem</a:t>
            </a:r>
            <a:endParaRPr lang="en-US" dirty="0"/>
          </a:p>
        </p:txBody>
      </p:sp>
      <p:sp>
        <p:nvSpPr>
          <p:cNvPr id="3" name="Content Placeholder 2">
            <a:extLst>
              <a:ext uri="{FF2B5EF4-FFF2-40B4-BE49-F238E27FC236}">
                <a16:creationId xmlns:a16="http://schemas.microsoft.com/office/drawing/2014/main" id="{7A2A3030-7678-40F9-A939-533395A30D07}"/>
              </a:ext>
            </a:extLst>
          </p:cNvPr>
          <p:cNvSpPr>
            <a:spLocks noGrp="1"/>
          </p:cNvSpPr>
          <p:nvPr>
            <p:ph idx="1"/>
          </p:nvPr>
        </p:nvSpPr>
        <p:spPr/>
        <p:txBody>
          <a:bodyPr/>
          <a:lstStyle/>
          <a:p>
            <a:r>
              <a:rPr lang="en-US" b="1" dirty="0"/>
              <a:t>For this project, restaurants in a NYC neighborhood will be analyzed. The goal of the project is to find a neighborhood to start a restaurant that is not overly saturated with similar restaurants. </a:t>
            </a:r>
          </a:p>
          <a:p>
            <a:r>
              <a:rPr lang="en-US" b="1" dirty="0"/>
              <a:t>For example, investing in a Chinese restaurant in China town where there are numerous Chinese restaurants may not be successful. </a:t>
            </a:r>
          </a:p>
          <a:p>
            <a:r>
              <a:rPr lang="en-US" b="1" dirty="0"/>
              <a:t>However, if in another neighborhood there are no Chinese restaurants, this neighborhood could make for a great investment.</a:t>
            </a:r>
          </a:p>
          <a:p>
            <a:endParaRPr lang="en-US" dirty="0"/>
          </a:p>
        </p:txBody>
      </p:sp>
    </p:spTree>
    <p:extLst>
      <p:ext uri="{BB962C8B-B14F-4D97-AF65-F5344CB8AC3E}">
        <p14:creationId xmlns:p14="http://schemas.microsoft.com/office/powerpoint/2010/main" val="193240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194FD-120A-4103-A07D-A5CF330F68DC}"/>
              </a:ext>
            </a:extLst>
          </p:cNvPr>
          <p:cNvSpPr>
            <a:spLocks noGrp="1"/>
          </p:cNvSpPr>
          <p:nvPr>
            <p:ph type="title"/>
          </p:nvPr>
        </p:nvSpPr>
        <p:spPr/>
        <p:txBody>
          <a:bodyPr/>
          <a:lstStyle/>
          <a:p>
            <a:pPr algn="ctr"/>
            <a:r>
              <a:rPr lang="en-US" b="1" dirty="0"/>
              <a:t>Data Section</a:t>
            </a:r>
            <a:endParaRPr lang="en-US" dirty="0"/>
          </a:p>
        </p:txBody>
      </p:sp>
      <p:sp>
        <p:nvSpPr>
          <p:cNvPr id="3" name="Content Placeholder 2">
            <a:extLst>
              <a:ext uri="{FF2B5EF4-FFF2-40B4-BE49-F238E27FC236}">
                <a16:creationId xmlns:a16="http://schemas.microsoft.com/office/drawing/2014/main" id="{B9AD1A63-BC6E-491B-87CE-8BF92FF3D2B1}"/>
              </a:ext>
            </a:extLst>
          </p:cNvPr>
          <p:cNvSpPr>
            <a:spLocks noGrp="1"/>
          </p:cNvSpPr>
          <p:nvPr>
            <p:ph idx="1"/>
          </p:nvPr>
        </p:nvSpPr>
        <p:spPr/>
        <p:txBody>
          <a:bodyPr>
            <a:normAutofit lnSpcReduction="10000"/>
          </a:bodyPr>
          <a:lstStyle/>
          <a:p>
            <a:r>
              <a:rPr lang="en-US" b="1" dirty="0"/>
              <a:t>The NYC json file will be downloaded. This file has the neighborhood and borough data.</a:t>
            </a:r>
          </a:p>
          <a:p>
            <a:r>
              <a:rPr lang="en-US" b="1" dirty="0"/>
              <a:t>From the NYC neighborhoods, a specific neighborhood will be selected in order to analyze the prospects of specific types of restaurants.</a:t>
            </a:r>
          </a:p>
          <a:p>
            <a:r>
              <a:rPr lang="en-US" b="1" dirty="0"/>
              <a:t>Once the neighborhood is selected, Foursquare will be used to determine the types of restaurants in this neighborhood. Neighborhood population data will also be utilized in order to ensure an adequate population to support another restaurant.</a:t>
            </a:r>
          </a:p>
          <a:p>
            <a:r>
              <a:rPr lang="en-US" b="1" dirty="0"/>
              <a:t>Using these data types, a specific type of restaurant will be proposed for this neighborhood.</a:t>
            </a:r>
            <a:r>
              <a:rPr lang="en-US" b="1" dirty="0">
                <a:hlinkClick r:id="rId2"/>
              </a:rPr>
              <a:t>¶</a:t>
            </a:r>
            <a:endParaRPr lang="en-US" b="1" dirty="0"/>
          </a:p>
          <a:p>
            <a:endParaRPr lang="en-US" dirty="0"/>
          </a:p>
        </p:txBody>
      </p:sp>
    </p:spTree>
    <p:extLst>
      <p:ext uri="{BB962C8B-B14F-4D97-AF65-F5344CB8AC3E}">
        <p14:creationId xmlns:p14="http://schemas.microsoft.com/office/powerpoint/2010/main" val="769273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A8D97-9840-4117-985C-8AD42C8F9404}"/>
              </a:ext>
            </a:extLst>
          </p:cNvPr>
          <p:cNvSpPr>
            <a:spLocks noGrp="1"/>
          </p:cNvSpPr>
          <p:nvPr>
            <p:ph type="title"/>
          </p:nvPr>
        </p:nvSpPr>
        <p:spPr/>
        <p:txBody>
          <a:bodyPr/>
          <a:lstStyle/>
          <a:p>
            <a:pPr algn="ctr"/>
            <a:r>
              <a:rPr lang="en-US" b="1" dirty="0"/>
              <a:t>Methodology section</a:t>
            </a:r>
            <a:endParaRPr lang="en-US" dirty="0"/>
          </a:p>
        </p:txBody>
      </p:sp>
      <p:sp>
        <p:nvSpPr>
          <p:cNvPr id="3" name="Content Placeholder 2">
            <a:extLst>
              <a:ext uri="{FF2B5EF4-FFF2-40B4-BE49-F238E27FC236}">
                <a16:creationId xmlns:a16="http://schemas.microsoft.com/office/drawing/2014/main" id="{C94C28D7-A226-4F2E-BC15-6426449B6852}"/>
              </a:ext>
            </a:extLst>
          </p:cNvPr>
          <p:cNvSpPr>
            <a:spLocks noGrp="1"/>
          </p:cNvSpPr>
          <p:nvPr>
            <p:ph idx="1"/>
          </p:nvPr>
        </p:nvSpPr>
        <p:spPr/>
        <p:txBody>
          <a:bodyPr/>
          <a:lstStyle/>
          <a:p>
            <a:r>
              <a:rPr lang="en-US" b="1" dirty="0"/>
              <a:t>For this project, Foursquare was used in order to pull restaurant data in specific neighborhoods. This information will be analyzed in order to find a potential new restaurant in a specific neighborhood. </a:t>
            </a:r>
          </a:p>
          <a:p>
            <a:r>
              <a:rPr lang="en-US" b="1" dirty="0"/>
              <a:t>The use of neighborhood population data was to be used, however consistent neighborhood data that matched up with the NYC JSON file was difficult to obtain.</a:t>
            </a:r>
          </a:p>
          <a:p>
            <a:r>
              <a:rPr lang="en-US" b="1" dirty="0"/>
              <a:t>After drilling down into a few neighborhoods, a choice was made in order to move forward on a BBQ Joint type of restaurant.</a:t>
            </a:r>
          </a:p>
          <a:p>
            <a:endParaRPr lang="en-US" dirty="0"/>
          </a:p>
        </p:txBody>
      </p:sp>
    </p:spTree>
    <p:extLst>
      <p:ext uri="{BB962C8B-B14F-4D97-AF65-F5344CB8AC3E}">
        <p14:creationId xmlns:p14="http://schemas.microsoft.com/office/powerpoint/2010/main" val="39360453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DF28B-3B03-4EF4-AF69-E2CF6FC6E9C7}"/>
              </a:ext>
            </a:extLst>
          </p:cNvPr>
          <p:cNvSpPr>
            <a:spLocks noGrp="1"/>
          </p:cNvSpPr>
          <p:nvPr>
            <p:ph type="title"/>
          </p:nvPr>
        </p:nvSpPr>
        <p:spPr/>
        <p:txBody>
          <a:bodyPr/>
          <a:lstStyle/>
          <a:p>
            <a:r>
              <a:rPr lang="en-US" dirty="0"/>
              <a:t>NYC Neighborhoods</a:t>
            </a:r>
          </a:p>
        </p:txBody>
      </p:sp>
      <p:pic>
        <p:nvPicPr>
          <p:cNvPr id="4" name="Content Placeholder 3">
            <a:extLst>
              <a:ext uri="{FF2B5EF4-FFF2-40B4-BE49-F238E27FC236}">
                <a16:creationId xmlns:a16="http://schemas.microsoft.com/office/drawing/2014/main" id="{A6AED814-6523-478D-8235-B6FAE91C7935}"/>
              </a:ext>
            </a:extLst>
          </p:cNvPr>
          <p:cNvPicPr>
            <a:picLocks noGrp="1" noChangeAspect="1"/>
          </p:cNvPicPr>
          <p:nvPr>
            <p:ph idx="1"/>
          </p:nvPr>
        </p:nvPicPr>
        <p:blipFill>
          <a:blip r:embed="rId2"/>
          <a:stretch>
            <a:fillRect/>
          </a:stretch>
        </p:blipFill>
        <p:spPr>
          <a:xfrm>
            <a:off x="1470584" y="1825625"/>
            <a:ext cx="9250832" cy="4351338"/>
          </a:xfrm>
          <a:prstGeom prst="rect">
            <a:avLst/>
          </a:prstGeom>
        </p:spPr>
      </p:pic>
    </p:spTree>
    <p:extLst>
      <p:ext uri="{BB962C8B-B14F-4D97-AF65-F5344CB8AC3E}">
        <p14:creationId xmlns:p14="http://schemas.microsoft.com/office/powerpoint/2010/main" val="13442010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4AA48-15C8-4F00-BA08-23290360C957}"/>
              </a:ext>
            </a:extLst>
          </p:cNvPr>
          <p:cNvSpPr>
            <a:spLocks noGrp="1"/>
          </p:cNvSpPr>
          <p:nvPr>
            <p:ph type="title"/>
          </p:nvPr>
        </p:nvSpPr>
        <p:spPr/>
        <p:txBody>
          <a:bodyPr>
            <a:normAutofit/>
          </a:bodyPr>
          <a:lstStyle/>
          <a:p>
            <a:r>
              <a:rPr lang="en-US" dirty="0"/>
              <a:t>Manhattan Neighborhoods </a:t>
            </a:r>
            <a:br>
              <a:rPr lang="en-US" dirty="0"/>
            </a:br>
            <a:r>
              <a:rPr lang="en-US" sz="3600" dirty="0"/>
              <a:t>– the focus of this project</a:t>
            </a:r>
            <a:endParaRPr lang="en-US" dirty="0"/>
          </a:p>
        </p:txBody>
      </p:sp>
      <p:pic>
        <p:nvPicPr>
          <p:cNvPr id="4" name="Content Placeholder 3">
            <a:extLst>
              <a:ext uri="{FF2B5EF4-FFF2-40B4-BE49-F238E27FC236}">
                <a16:creationId xmlns:a16="http://schemas.microsoft.com/office/drawing/2014/main" id="{D253B51C-7345-4BD0-8547-9CA859F6A490}"/>
              </a:ext>
            </a:extLst>
          </p:cNvPr>
          <p:cNvPicPr>
            <a:picLocks noGrp="1" noChangeAspect="1"/>
          </p:cNvPicPr>
          <p:nvPr>
            <p:ph idx="1"/>
          </p:nvPr>
        </p:nvPicPr>
        <p:blipFill>
          <a:blip r:embed="rId2"/>
          <a:stretch>
            <a:fillRect/>
          </a:stretch>
        </p:blipFill>
        <p:spPr>
          <a:xfrm>
            <a:off x="838200" y="1852260"/>
            <a:ext cx="10515600" cy="4298068"/>
          </a:xfrm>
          <a:prstGeom prst="rect">
            <a:avLst/>
          </a:prstGeom>
        </p:spPr>
      </p:pic>
    </p:spTree>
    <p:extLst>
      <p:ext uri="{BB962C8B-B14F-4D97-AF65-F5344CB8AC3E}">
        <p14:creationId xmlns:p14="http://schemas.microsoft.com/office/powerpoint/2010/main" val="23252034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B1403-F1FD-41E9-BCB2-63C1AF728EA8}"/>
              </a:ext>
            </a:extLst>
          </p:cNvPr>
          <p:cNvSpPr>
            <a:spLocks noGrp="1"/>
          </p:cNvSpPr>
          <p:nvPr>
            <p:ph type="title"/>
          </p:nvPr>
        </p:nvSpPr>
        <p:spPr/>
        <p:txBody>
          <a:bodyPr/>
          <a:lstStyle/>
          <a:p>
            <a:r>
              <a:rPr lang="en-US" dirty="0"/>
              <a:t>Lower East Side</a:t>
            </a:r>
            <a:br>
              <a:rPr lang="en-US" dirty="0"/>
            </a:br>
            <a:r>
              <a:rPr lang="en-US" dirty="0"/>
              <a:t>- Locations of current BBQ Restaurants</a:t>
            </a:r>
          </a:p>
        </p:txBody>
      </p:sp>
      <p:pic>
        <p:nvPicPr>
          <p:cNvPr id="4" name="Content Placeholder 3">
            <a:extLst>
              <a:ext uri="{FF2B5EF4-FFF2-40B4-BE49-F238E27FC236}">
                <a16:creationId xmlns:a16="http://schemas.microsoft.com/office/drawing/2014/main" id="{1C1BD362-DAA5-402D-88A2-6D2E084E8D94}"/>
              </a:ext>
            </a:extLst>
          </p:cNvPr>
          <p:cNvPicPr>
            <a:picLocks noGrp="1" noChangeAspect="1"/>
          </p:cNvPicPr>
          <p:nvPr>
            <p:ph idx="1"/>
          </p:nvPr>
        </p:nvPicPr>
        <p:blipFill>
          <a:blip r:embed="rId2"/>
          <a:stretch>
            <a:fillRect/>
          </a:stretch>
        </p:blipFill>
        <p:spPr>
          <a:xfrm>
            <a:off x="1458902" y="1825625"/>
            <a:ext cx="9274195" cy="4351338"/>
          </a:xfrm>
          <a:prstGeom prst="rect">
            <a:avLst/>
          </a:prstGeom>
        </p:spPr>
      </p:pic>
    </p:spTree>
    <p:extLst>
      <p:ext uri="{BB962C8B-B14F-4D97-AF65-F5344CB8AC3E}">
        <p14:creationId xmlns:p14="http://schemas.microsoft.com/office/powerpoint/2010/main" val="1545548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216EA-FB76-46FC-A9A8-BC0A5EBD72C1}"/>
              </a:ext>
            </a:extLst>
          </p:cNvPr>
          <p:cNvSpPr>
            <a:spLocks noGrp="1"/>
          </p:cNvSpPr>
          <p:nvPr>
            <p:ph type="title"/>
          </p:nvPr>
        </p:nvSpPr>
        <p:spPr/>
        <p:txBody>
          <a:bodyPr/>
          <a:lstStyle/>
          <a:p>
            <a:pPr algn="ctr"/>
            <a:r>
              <a:rPr lang="en-US" b="1" dirty="0"/>
              <a:t>Analysis and Results</a:t>
            </a:r>
            <a:endParaRPr lang="en-US" dirty="0"/>
          </a:p>
        </p:txBody>
      </p:sp>
      <p:sp>
        <p:nvSpPr>
          <p:cNvPr id="3" name="Content Placeholder 2">
            <a:extLst>
              <a:ext uri="{FF2B5EF4-FFF2-40B4-BE49-F238E27FC236}">
                <a16:creationId xmlns:a16="http://schemas.microsoft.com/office/drawing/2014/main" id="{F57A724B-153D-4C40-8FFC-215142BE0645}"/>
              </a:ext>
            </a:extLst>
          </p:cNvPr>
          <p:cNvSpPr>
            <a:spLocks noGrp="1"/>
          </p:cNvSpPr>
          <p:nvPr>
            <p:ph idx="1"/>
          </p:nvPr>
        </p:nvSpPr>
        <p:spPr/>
        <p:txBody>
          <a:bodyPr/>
          <a:lstStyle/>
          <a:p>
            <a:r>
              <a:rPr lang="en-US" b="1" dirty="0"/>
              <a:t>Two of these BBQ Joints have very limited likes. Therefore, opening a BBQ Joint in the Lower East Side neighborhood could have a good opportunity for success. </a:t>
            </a:r>
          </a:p>
          <a:p>
            <a:r>
              <a:rPr lang="en-US" b="1" dirty="0"/>
              <a:t>Since there are only 4 total BBQ restaurants, and only 2 have a high number of likes, prospects are good that another BBQ Joint could be successful in this neighborhood.</a:t>
            </a:r>
          </a:p>
          <a:p>
            <a:endParaRPr lang="en-US" dirty="0"/>
          </a:p>
        </p:txBody>
      </p:sp>
    </p:spTree>
    <p:extLst>
      <p:ext uri="{BB962C8B-B14F-4D97-AF65-F5344CB8AC3E}">
        <p14:creationId xmlns:p14="http://schemas.microsoft.com/office/powerpoint/2010/main" val="4277794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AE1FA-D5DE-415E-9106-C1230D20303B}"/>
              </a:ext>
            </a:extLst>
          </p:cNvPr>
          <p:cNvSpPr>
            <a:spLocks noGrp="1"/>
          </p:cNvSpPr>
          <p:nvPr>
            <p:ph type="title"/>
          </p:nvPr>
        </p:nvSpPr>
        <p:spPr/>
        <p:txBody>
          <a:bodyPr/>
          <a:lstStyle/>
          <a:p>
            <a:pPr algn="ctr"/>
            <a:r>
              <a:rPr lang="en-US" b="1" dirty="0"/>
              <a:t>Discussion</a:t>
            </a:r>
            <a:endParaRPr lang="en-US" dirty="0"/>
          </a:p>
        </p:txBody>
      </p:sp>
      <p:sp>
        <p:nvSpPr>
          <p:cNvPr id="3" name="Content Placeholder 2">
            <a:extLst>
              <a:ext uri="{FF2B5EF4-FFF2-40B4-BE49-F238E27FC236}">
                <a16:creationId xmlns:a16="http://schemas.microsoft.com/office/drawing/2014/main" id="{07210297-9CD7-4EFD-A5F0-EB43D5CD54EA}"/>
              </a:ext>
            </a:extLst>
          </p:cNvPr>
          <p:cNvSpPr>
            <a:spLocks noGrp="1"/>
          </p:cNvSpPr>
          <p:nvPr>
            <p:ph idx="1"/>
          </p:nvPr>
        </p:nvSpPr>
        <p:spPr/>
        <p:txBody>
          <a:bodyPr/>
          <a:lstStyle/>
          <a:p>
            <a:r>
              <a:rPr lang="en-US" b="1" dirty="0"/>
              <a:t>A number of iterations were needed due to the fact that Foursquare returns a large number of data points that are not associated with the category ID's used with Foursquare.</a:t>
            </a:r>
          </a:p>
          <a:p>
            <a:endParaRPr lang="en-US" b="1" dirty="0"/>
          </a:p>
          <a:p>
            <a:endParaRPr lang="en-US" dirty="0"/>
          </a:p>
        </p:txBody>
      </p:sp>
    </p:spTree>
    <p:extLst>
      <p:ext uri="{BB962C8B-B14F-4D97-AF65-F5344CB8AC3E}">
        <p14:creationId xmlns:p14="http://schemas.microsoft.com/office/powerpoint/2010/main" val="33256652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444</Words>
  <Application>Microsoft Office PowerPoint</Application>
  <PresentationFormat>Widescreen</PresentationFormat>
  <Paragraphs>27</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Coursera Capstone</vt:lpstr>
      <vt:lpstr>Introduction/Business Problem</vt:lpstr>
      <vt:lpstr>Data Section</vt:lpstr>
      <vt:lpstr>Methodology section</vt:lpstr>
      <vt:lpstr>NYC Neighborhoods</vt:lpstr>
      <vt:lpstr>Manhattan Neighborhoods  – the focus of this project</vt:lpstr>
      <vt:lpstr>Lower East Side - Locations of current BBQ Restaurants</vt:lpstr>
      <vt:lpstr>Analysis and Results</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Capstone</dc:title>
  <dc:creator>Bill</dc:creator>
  <cp:lastModifiedBy>Bill</cp:lastModifiedBy>
  <cp:revision>9</cp:revision>
  <dcterms:created xsi:type="dcterms:W3CDTF">2019-08-12T20:46:42Z</dcterms:created>
  <dcterms:modified xsi:type="dcterms:W3CDTF">2019-08-12T20:58:30Z</dcterms:modified>
</cp:coreProperties>
</file>

<file path=docProps/thumbnail.jpeg>
</file>